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1"/>
  </p:notesMasterIdLst>
  <p:sldIdLst>
    <p:sldId id="258" r:id="rId2"/>
    <p:sldId id="259" r:id="rId3"/>
    <p:sldId id="260" r:id="rId4"/>
    <p:sldId id="261" r:id="rId5"/>
    <p:sldId id="262" r:id="rId6"/>
    <p:sldId id="263" r:id="rId7"/>
    <p:sldId id="264" r:id="rId8"/>
    <p:sldId id="266" r:id="rId9"/>
    <p:sldId id="270" r:id="rId10"/>
  </p:sldIdLst>
  <p:sldSz cx="9144000" cy="5143500" type="screen16x9"/>
  <p:notesSz cx="6858000" cy="9144000"/>
  <p:embeddedFontLst>
    <p:embeddedFont>
      <p:font typeface="Google Sans" panose="020B0604020202020204" charset="0"/>
      <p:regular r:id="rId12"/>
      <p:bold r:id="rId13"/>
      <p:italic r:id="rId14"/>
      <p:boldItalic r:id="rId15"/>
    </p:embeddedFont>
    <p:embeddedFont>
      <p:font typeface="Google Sans Medium" panose="020B060402020202020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96" autoAdjust="0"/>
    <p:restoredTop sz="94660"/>
  </p:normalViewPr>
  <p:slideViewPr>
    <p:cSldViewPr snapToGrid="0">
      <p:cViewPr varScale="1">
        <p:scale>
          <a:sx n="99" d="100"/>
          <a:sy n="99" d="100"/>
        </p:scale>
        <p:origin x="485"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media/image6.jpe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ad07014906_2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g3ad07014906_2_5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ad07014906_2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g3ad07014906_2_5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3ad07014906_2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5" name="Google Shape;125;g3ad07014906_2_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ad07014906_2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g3ad07014906_2_6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3ad07014906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7" name="Google Shape;137;g3ad07014906_2_9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ad07014906_2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3" name="Google Shape;143;g3ad07014906_2_7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3ad07014906_2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9" name="Google Shape;149;g3ad07014906_2_8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ad07014906_2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1" name="Google Shape;161;g3ad07014906_2_10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ad07014906_2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4" name="Google Shape;184;g3ad07014906_2_1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8"/>
          <p:cNvSpPr txBox="1"/>
          <p:nvPr/>
        </p:nvSpPr>
        <p:spPr>
          <a:xfrm>
            <a:off x="162600" y="3195125"/>
            <a:ext cx="8760000" cy="170100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chemeClr val="tx1">
                    <a:lumMod val="75000"/>
                    <a:lumOff val="25000"/>
                  </a:schemeClr>
                </a:solidFill>
                <a:latin typeface="Google Sans"/>
                <a:ea typeface="Google Sans"/>
                <a:cs typeface="Google Sans"/>
                <a:sym typeface="Google Sans"/>
              </a:rPr>
              <a:t>Team Details</a:t>
            </a:r>
            <a:endParaRPr lang="en-GB" sz="1800" b="1" dirty="0">
              <a:solidFill>
                <a:schemeClr val="tx1">
                  <a:lumMod val="75000"/>
                  <a:lumOff val="25000"/>
                </a:schemeClr>
              </a:solidFill>
              <a:latin typeface="Google Sans"/>
              <a:ea typeface="Google Sans"/>
              <a:cs typeface="Google Sans"/>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chemeClr val="tx1">
                  <a:lumMod val="75000"/>
                  <a:lumOff val="25000"/>
                </a:schemeClr>
              </a:solidFill>
              <a:latin typeface="Google Sans"/>
              <a:ea typeface="Google Sans"/>
              <a:cs typeface="Google Sans"/>
              <a:sym typeface="Google Sans"/>
            </a:endParaRPr>
          </a:p>
          <a:p>
            <a:pPr marL="914400" lvl="1" indent="-342900">
              <a:buClr>
                <a:srgbClr val="434343"/>
              </a:buClr>
              <a:buSzPts val="1800"/>
              <a:buFont typeface="Google Sans"/>
              <a:buAutoNum type="alphaLcPeriod"/>
            </a:pPr>
            <a:r>
              <a:rPr lang="en-GB" sz="1800" b="1" i="0" u="none" strike="noStrike" cap="none" dirty="0">
                <a:solidFill>
                  <a:schemeClr val="tx1">
                    <a:lumMod val="75000"/>
                    <a:lumOff val="25000"/>
                  </a:schemeClr>
                </a:solidFill>
                <a:latin typeface="Google Sans"/>
                <a:ea typeface="Google Sans"/>
                <a:cs typeface="Google Sans"/>
                <a:sym typeface="Google Sans"/>
              </a:rPr>
              <a:t>Team name:</a:t>
            </a:r>
            <a:r>
              <a:rPr lang="en-US" sz="1800"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rPr>
              <a:t>The Abstract Thinkers</a:t>
            </a:r>
            <a:endParaRPr sz="1800" b="1" i="0" u="none" strike="noStrike" cap="none"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sym typeface="Google Sans"/>
            </a:endParaRPr>
          </a:p>
          <a:p>
            <a:pPr marL="914400" lvl="1" indent="-342900">
              <a:buClr>
                <a:srgbClr val="434343"/>
              </a:buClr>
              <a:buSzPts val="1800"/>
              <a:buFont typeface="Google Sans"/>
              <a:buAutoNum type="alphaLcPeriod"/>
            </a:pPr>
            <a:r>
              <a:rPr lang="en-GB" sz="1800" b="1" i="0" u="none" strike="noStrike" cap="none" dirty="0">
                <a:solidFill>
                  <a:schemeClr val="tx1">
                    <a:lumMod val="75000"/>
                    <a:lumOff val="25000"/>
                  </a:schemeClr>
                </a:solidFill>
                <a:latin typeface="Google Sans"/>
                <a:ea typeface="Google Sans"/>
                <a:cs typeface="Google Sans"/>
                <a:sym typeface="Google Sans"/>
              </a:rPr>
              <a:t>Team leader name: </a:t>
            </a:r>
            <a:r>
              <a:rPr lang="en-US" sz="1800"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rPr>
              <a:t>Mythili</a:t>
            </a:r>
            <a:endParaRPr sz="1800" b="1" i="0" u="none" strike="noStrike" cap="none"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sym typeface="Google Sans"/>
            </a:endParaRPr>
          </a:p>
          <a:p>
            <a:pPr marL="914400" lvl="1" indent="-342900">
              <a:buClr>
                <a:srgbClr val="434343"/>
              </a:buClr>
              <a:buSzPts val="1800"/>
              <a:buFont typeface="Google Sans"/>
              <a:buAutoNum type="alphaLcPeriod"/>
            </a:pPr>
            <a:r>
              <a:rPr lang="en-GB" sz="1800" b="1" i="0" u="none" strike="noStrike" cap="none"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sym typeface="Google Sans"/>
              </a:rPr>
              <a:t>Problem Statement: </a:t>
            </a:r>
            <a:r>
              <a:rPr lang="en-US" altLang="en-US" sz="1800"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rPr>
              <a:t>Surplus Food Rescue</a:t>
            </a:r>
            <a:endParaRPr sz="1800" b="1" i="0" u="none" strike="noStrike" cap="none"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sym typeface="Google Sans"/>
            </a:endParaRPr>
          </a:p>
          <a:p>
            <a:pPr marL="0" marR="0" lvl="0" indent="0" algn="l" rtl="0">
              <a:lnSpc>
                <a:spcPct val="100000"/>
              </a:lnSpc>
              <a:spcBef>
                <a:spcPts val="0"/>
              </a:spcBef>
              <a:spcAft>
                <a:spcPts val="0"/>
              </a:spcAft>
              <a:buClr>
                <a:srgbClr val="000000"/>
              </a:buClr>
              <a:buSzPts val="1800"/>
              <a:buFont typeface="Arial"/>
              <a:buNone/>
            </a:pPr>
            <a:endParaRPr sz="1800" b="1" i="0" u="none" strike="noStrike" cap="none" dirty="0">
              <a:solidFill>
                <a:schemeClr val="tx1">
                  <a:lumMod val="75000"/>
                  <a:lumOff val="25000"/>
                </a:schemeClr>
              </a:solidFill>
              <a:latin typeface="Arial"/>
              <a:ea typeface="Arial"/>
              <a:cs typeface="Arial"/>
              <a:sym typeface="Arial"/>
            </a:endParaRPr>
          </a:p>
        </p:txBody>
      </p:sp>
      <p:pic>
        <p:nvPicPr>
          <p:cNvPr id="116" name="Google Shape;116;p28" title="Techsprint banner.png"/>
          <p:cNvPicPr preferRelativeResize="0"/>
          <p:nvPr/>
        </p:nvPicPr>
        <p:blipFill>
          <a:blip r:embed="rId3">
            <a:alphaModFix/>
          </a:blip>
          <a:stretch>
            <a:fillRect/>
          </a:stretch>
        </p:blipFill>
        <p:spPr>
          <a:xfrm>
            <a:off x="23247" y="0"/>
            <a:ext cx="9085198" cy="302839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20"/>
        <p:cNvGrpSpPr/>
        <p:nvPr/>
      </p:nvGrpSpPr>
      <p:grpSpPr>
        <a:xfrm>
          <a:off x="0" y="0"/>
          <a:ext cx="0" cy="0"/>
          <a:chOff x="0" y="0"/>
          <a:chExt cx="0" cy="0"/>
        </a:xfrm>
      </p:grpSpPr>
      <p:sp>
        <p:nvSpPr>
          <p:cNvPr id="121" name="Google Shape;121;p29"/>
          <p:cNvSpPr txBox="1"/>
          <p:nvPr/>
        </p:nvSpPr>
        <p:spPr>
          <a:xfrm>
            <a:off x="85525" y="806350"/>
            <a:ext cx="8943000" cy="561900"/>
          </a:xfrm>
          <a:prstGeom prst="rect">
            <a:avLst/>
          </a:prstGeom>
          <a:noFill/>
          <a:ln>
            <a:noFill/>
          </a:ln>
        </p:spPr>
        <p:txBody>
          <a:bodyPr spcFirstLastPara="1" wrap="square" lIns="91425" tIns="91425" rIns="91425" bIns="91425" anchor="t" anchorCtr="0">
            <a:noAutofit/>
          </a:bodyPr>
          <a:lstStyle/>
          <a:p>
            <a:pPr lvl="0">
              <a:buSzPts val="1800"/>
            </a:pPr>
            <a:r>
              <a:rPr lang="en-US" sz="2400"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rPr>
              <a:t>Problem Statement and solution</a:t>
            </a:r>
            <a:endParaRPr sz="2400" b="1" i="0" u="none" strike="noStrike" cap="none"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sym typeface="Google Sans"/>
            </a:endParaRPr>
          </a:p>
        </p:txBody>
      </p:sp>
      <p:pic>
        <p:nvPicPr>
          <p:cNvPr id="122" name="Google Shape;122;p29"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
        <p:nvSpPr>
          <p:cNvPr id="2" name="TextBox 1">
            <a:extLst>
              <a:ext uri="{FF2B5EF4-FFF2-40B4-BE49-F238E27FC236}">
                <a16:creationId xmlns:a16="http://schemas.microsoft.com/office/drawing/2014/main" id="{5EDAA44F-7B4B-5427-D8AE-07D7A11D3EA1}"/>
              </a:ext>
            </a:extLst>
          </p:cNvPr>
          <p:cNvSpPr txBox="1"/>
          <p:nvPr/>
        </p:nvSpPr>
        <p:spPr>
          <a:xfrm>
            <a:off x="85525" y="1456841"/>
            <a:ext cx="8943000" cy="2246769"/>
          </a:xfrm>
          <a:prstGeom prst="rect">
            <a:avLst/>
          </a:prstGeom>
          <a:noFill/>
        </p:spPr>
        <p:txBody>
          <a:bodyPr wrap="square" rtlCol="0">
            <a:spAutoFit/>
          </a:bodyPr>
          <a:lstStyle/>
          <a:p>
            <a:r>
              <a:rPr lang="en-US" altLang="en-US" sz="2000" dirty="0">
                <a:solidFill>
                  <a:schemeClr val="tx1">
                    <a:lumMod val="75000"/>
                    <a:lumOff val="25000"/>
                  </a:schemeClr>
                </a:solidFill>
                <a:latin typeface="Google Sans" panose="020B0604020202020204" charset="0"/>
                <a:ea typeface="Google Sans" panose="020B0604020202020204" charset="0"/>
                <a:cs typeface="Google Sans" panose="020B0604020202020204" charset="0"/>
              </a:rPr>
              <a:t>Excess edible food from events and hotels goes to waste daily due to the lack of a real-time system connecting donors with nearby NGOs. Our solution, the Food Waste Reduction System, provides a simple web and mobile platform where donors can instantly post surplus food details and nearby NGOs receive real-time notifications. This enables quick acceptance and coordinated pickup, ensuring edible food reaches those in need, significantly reducing waste and addressing hunger simultaneously</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26"/>
        <p:cNvGrpSpPr/>
        <p:nvPr/>
      </p:nvGrpSpPr>
      <p:grpSpPr>
        <a:xfrm>
          <a:off x="0" y="0"/>
          <a:ext cx="0" cy="0"/>
          <a:chOff x="0" y="0"/>
          <a:chExt cx="0" cy="0"/>
        </a:xfrm>
      </p:grpSpPr>
      <p:sp>
        <p:nvSpPr>
          <p:cNvPr id="127" name="Google Shape;127;p30"/>
          <p:cNvSpPr txBox="1"/>
          <p:nvPr/>
        </p:nvSpPr>
        <p:spPr>
          <a:xfrm>
            <a:off x="183250" y="818550"/>
            <a:ext cx="8784300" cy="1419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Opportunities</a:t>
            </a:r>
            <a:endParaRPr sz="1800" b="1" i="0" u="none" strike="noStrike" cap="none" dirty="0">
              <a:solidFill>
                <a:srgbClr val="434343"/>
              </a:solidFill>
              <a:latin typeface="Google Sans"/>
              <a:ea typeface="Google Sans"/>
              <a:cs typeface="Google Sans"/>
              <a:sym typeface="Google Sans"/>
            </a:endParaRPr>
          </a:p>
          <a:p>
            <a:pPr marL="914400" marR="0" lvl="1" indent="-342900" algn="l" rtl="0">
              <a:lnSpc>
                <a:spcPct val="115000"/>
              </a:lnSpc>
              <a:spcBef>
                <a:spcPts val="0"/>
              </a:spcBef>
              <a:spcAft>
                <a:spcPts val="0"/>
              </a:spcAft>
              <a:buClr>
                <a:srgbClr val="434343"/>
              </a:buClr>
              <a:buSzPts val="1800"/>
              <a:buFont typeface="Google Sans"/>
              <a:buAutoNum type="alphaLcPeriod"/>
            </a:pPr>
            <a:r>
              <a:rPr lang="en-GB" sz="1800" i="0" u="none" strike="noStrike" cap="none" dirty="0">
                <a:solidFill>
                  <a:srgbClr val="434343"/>
                </a:solidFill>
                <a:latin typeface="Google Sans"/>
                <a:ea typeface="Google Sans"/>
                <a:cs typeface="Google Sans"/>
                <a:sym typeface="Google Sans"/>
              </a:rPr>
              <a:t>How different is it from any of the other existing ideas?</a:t>
            </a:r>
            <a:endParaRPr sz="1800" i="0" u="none" strike="noStrike" cap="none" dirty="0">
              <a:solidFill>
                <a:srgbClr val="434343"/>
              </a:solidFill>
              <a:latin typeface="Google Sans"/>
              <a:ea typeface="Google Sans"/>
              <a:cs typeface="Google Sans"/>
              <a:sym typeface="Google Sans"/>
            </a:endParaRPr>
          </a:p>
          <a:p>
            <a:pPr marL="914400" marR="0" lvl="1" indent="-342900" algn="l" rtl="0">
              <a:lnSpc>
                <a:spcPct val="115000"/>
              </a:lnSpc>
              <a:spcBef>
                <a:spcPts val="0"/>
              </a:spcBef>
              <a:spcAft>
                <a:spcPts val="0"/>
              </a:spcAft>
              <a:buClr>
                <a:srgbClr val="434343"/>
              </a:buClr>
              <a:buSzPts val="1800"/>
              <a:buFont typeface="Google Sans"/>
              <a:buAutoNum type="alphaLcPeriod"/>
            </a:pPr>
            <a:r>
              <a:rPr lang="en-GB" sz="1800" i="0" u="none" strike="noStrike" cap="none" dirty="0">
                <a:solidFill>
                  <a:srgbClr val="434343"/>
                </a:solidFill>
                <a:latin typeface="Google Sans"/>
                <a:ea typeface="Google Sans"/>
                <a:cs typeface="Google Sans"/>
                <a:sym typeface="Google Sans"/>
              </a:rPr>
              <a:t>How will it be able to solve the problem?</a:t>
            </a:r>
          </a:p>
          <a:p>
            <a:pPr marL="571500" marR="0" lvl="1" algn="l" rtl="0">
              <a:lnSpc>
                <a:spcPct val="115000"/>
              </a:lnSpc>
              <a:spcBef>
                <a:spcPts val="0"/>
              </a:spcBef>
              <a:spcAft>
                <a:spcPts val="0"/>
              </a:spcAft>
              <a:buClr>
                <a:srgbClr val="434343"/>
              </a:buClr>
              <a:buSzPts val="1800"/>
            </a:pPr>
            <a:endParaRPr lang="en-GB" sz="1800" i="0" u="none" strike="noStrike" cap="none" dirty="0">
              <a:solidFill>
                <a:srgbClr val="434343"/>
              </a:solidFill>
              <a:latin typeface="Google Sans"/>
              <a:ea typeface="Google Sans"/>
              <a:cs typeface="Google Sans"/>
              <a:sym typeface="Google Sans"/>
            </a:endParaRPr>
          </a:p>
          <a:p>
            <a:pPr marL="571500" lvl="1">
              <a:lnSpc>
                <a:spcPct val="115000"/>
              </a:lnSpc>
              <a:buClr>
                <a:srgbClr val="434343"/>
              </a:buClr>
              <a:buSzPts val="1800"/>
            </a:pPr>
            <a:r>
              <a:rPr lang="en-US" altLang="en-US" sz="1800" dirty="0">
                <a:solidFill>
                  <a:schemeClr val="tx1">
                    <a:lumMod val="75000"/>
                    <a:lumOff val="25000"/>
                  </a:schemeClr>
                </a:solidFill>
              </a:rPr>
              <a:t>Our project offers a real-time, location-based platform connecting donors directly with nearby NGOs, unlike traditional donation drives that require manual coordination. With instant posting, notifications, and acceptance, surplus food is redistributed promptly, reducing waste and delivering meals efficiently. This immediate and reliable connection ensures timely pickup and transparent tracking, making our solution faster, practical, and more effective than existing methods.</a:t>
            </a:r>
          </a:p>
          <a:p>
            <a:pPr marL="914400" marR="0" lvl="1" indent="-342900" algn="l" rtl="0">
              <a:lnSpc>
                <a:spcPct val="115000"/>
              </a:lnSpc>
              <a:spcBef>
                <a:spcPts val="0"/>
              </a:spcBef>
              <a:spcAft>
                <a:spcPts val="0"/>
              </a:spcAft>
              <a:buClr>
                <a:srgbClr val="434343"/>
              </a:buClr>
              <a:buSzPts val="1800"/>
              <a:buFont typeface="Google Sans"/>
              <a:buAutoNum type="alphaLcPeriod"/>
            </a:pPr>
            <a:endParaRPr sz="1800" i="0" u="none" strike="noStrike" cap="none" dirty="0">
              <a:solidFill>
                <a:srgbClr val="434343"/>
              </a:solidFill>
              <a:latin typeface="Google Sans"/>
              <a:ea typeface="Google Sans"/>
              <a:cs typeface="Google Sans"/>
              <a:sym typeface="Google Sans"/>
            </a:endParaRPr>
          </a:p>
        </p:txBody>
      </p:sp>
      <p:pic>
        <p:nvPicPr>
          <p:cNvPr id="128" name="Google Shape;128;p30"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32"/>
        <p:cNvGrpSpPr/>
        <p:nvPr/>
      </p:nvGrpSpPr>
      <p:grpSpPr>
        <a:xfrm>
          <a:off x="0" y="0"/>
          <a:ext cx="0" cy="0"/>
          <a:chOff x="0" y="0"/>
          <a:chExt cx="0" cy="0"/>
        </a:xfrm>
      </p:grpSpPr>
      <p:sp>
        <p:nvSpPr>
          <p:cNvPr id="133" name="Google Shape;133;p31"/>
          <p:cNvSpPr txBox="1"/>
          <p:nvPr/>
        </p:nvSpPr>
        <p:spPr>
          <a:xfrm>
            <a:off x="222600" y="769985"/>
            <a:ext cx="8698800" cy="549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US" sz="2000" b="1" i="0" u="none" strike="noStrike" cap="none" dirty="0">
                <a:solidFill>
                  <a:schemeClr val="tx1">
                    <a:lumMod val="75000"/>
                    <a:lumOff val="25000"/>
                  </a:schemeClr>
                </a:solidFill>
                <a:latin typeface="Google Sans"/>
                <a:ea typeface="Google Sans"/>
                <a:cs typeface="Google Sans"/>
                <a:sym typeface="Google Sans"/>
              </a:rPr>
              <a:t>List of features offered by the solution</a:t>
            </a:r>
          </a:p>
          <a:p>
            <a:pPr marL="0" marR="0" lvl="0" indent="0" algn="l" rtl="0">
              <a:lnSpc>
                <a:spcPct val="100000"/>
              </a:lnSpc>
              <a:spcBef>
                <a:spcPts val="0"/>
              </a:spcBef>
              <a:spcAft>
                <a:spcPts val="0"/>
              </a:spcAft>
              <a:buClr>
                <a:srgbClr val="000000"/>
              </a:buClr>
              <a:buSzPts val="1800"/>
              <a:buFont typeface="Arial"/>
              <a:buNone/>
            </a:pPr>
            <a:endParaRPr lang="en-US" sz="1800" b="1" i="0" u="none" strike="noStrike" cap="none" dirty="0">
              <a:solidFill>
                <a:schemeClr val="tx1">
                  <a:lumMod val="75000"/>
                  <a:lumOff val="25000"/>
                </a:schemeClr>
              </a:solidFill>
              <a:latin typeface="Google Sans"/>
              <a:ea typeface="Google Sans"/>
              <a:cs typeface="Google Sans"/>
              <a:sym typeface="Google Sans"/>
            </a:endParaRPr>
          </a:p>
          <a:p>
            <a:r>
              <a:rPr lang="en-US" altLang="en-US" sz="1800" dirty="0">
                <a:solidFill>
                  <a:schemeClr val="tx1">
                    <a:lumMod val="75000"/>
                    <a:lumOff val="25000"/>
                  </a:schemeClr>
                </a:solidFill>
                <a:sym typeface="Wingdings" panose="05000000000000000000" pitchFamily="2" charset="2"/>
              </a:rPr>
              <a:t> </a:t>
            </a:r>
            <a:r>
              <a:rPr lang="en-US" altLang="en-US" sz="1800" dirty="0">
                <a:solidFill>
                  <a:schemeClr val="tx1">
                    <a:lumMod val="75000"/>
                    <a:lumOff val="25000"/>
                  </a:schemeClr>
                </a:solidFill>
              </a:rPr>
              <a:t>Real-time posting of surplus food by donors</a:t>
            </a:r>
          </a:p>
          <a:p>
            <a:endParaRPr lang="en-US" altLang="en-US" sz="1800" dirty="0">
              <a:solidFill>
                <a:schemeClr val="tx1">
                  <a:lumMod val="75000"/>
                  <a:lumOff val="25000"/>
                </a:schemeClr>
              </a:solidFill>
            </a:endParaRPr>
          </a:p>
          <a:p>
            <a:r>
              <a:rPr lang="en-US" altLang="en-US" sz="1800" dirty="0">
                <a:solidFill>
                  <a:schemeClr val="tx1">
                    <a:lumMod val="75000"/>
                    <a:lumOff val="25000"/>
                  </a:schemeClr>
                </a:solidFill>
                <a:sym typeface="Wingdings" panose="05000000000000000000" pitchFamily="2" charset="2"/>
              </a:rPr>
              <a:t> </a:t>
            </a:r>
            <a:r>
              <a:rPr lang="en-US" altLang="en-US" sz="1800" dirty="0">
                <a:solidFill>
                  <a:schemeClr val="tx1">
                    <a:lumMod val="75000"/>
                    <a:lumOff val="25000"/>
                  </a:schemeClr>
                </a:solidFill>
              </a:rPr>
              <a:t>Location-based matching with nearby NGOs</a:t>
            </a:r>
          </a:p>
          <a:p>
            <a:endParaRPr lang="en-US" altLang="en-US" sz="1800" dirty="0">
              <a:solidFill>
                <a:schemeClr val="tx1">
                  <a:lumMod val="75000"/>
                  <a:lumOff val="25000"/>
                </a:schemeClr>
              </a:solidFill>
            </a:endParaRPr>
          </a:p>
          <a:p>
            <a:r>
              <a:rPr lang="en-US" altLang="en-US" sz="1800" dirty="0">
                <a:solidFill>
                  <a:schemeClr val="tx1">
                    <a:lumMod val="75000"/>
                    <a:lumOff val="25000"/>
                  </a:schemeClr>
                </a:solidFill>
                <a:sym typeface="Wingdings" panose="05000000000000000000" pitchFamily="2" charset="2"/>
              </a:rPr>
              <a:t> </a:t>
            </a:r>
            <a:r>
              <a:rPr lang="en-US" altLang="en-US" sz="1800" dirty="0">
                <a:solidFill>
                  <a:schemeClr val="tx1">
                    <a:lumMod val="75000"/>
                    <a:lumOff val="25000"/>
                  </a:schemeClr>
                </a:solidFill>
              </a:rPr>
              <a:t>Instant notifications to NGOs for available food</a:t>
            </a:r>
          </a:p>
          <a:p>
            <a:endParaRPr lang="en-US" altLang="en-US" sz="1800" dirty="0">
              <a:solidFill>
                <a:schemeClr val="tx1">
                  <a:lumMod val="75000"/>
                  <a:lumOff val="25000"/>
                </a:schemeClr>
              </a:solidFill>
            </a:endParaRPr>
          </a:p>
          <a:p>
            <a:r>
              <a:rPr lang="en-US" altLang="en-US" sz="1800" dirty="0">
                <a:solidFill>
                  <a:schemeClr val="tx1">
                    <a:lumMod val="75000"/>
                    <a:lumOff val="25000"/>
                  </a:schemeClr>
                </a:solidFill>
                <a:sym typeface="Wingdings" panose="05000000000000000000" pitchFamily="2" charset="2"/>
              </a:rPr>
              <a:t> </a:t>
            </a:r>
            <a:r>
              <a:rPr lang="en-US" altLang="en-US" sz="1800" dirty="0">
                <a:solidFill>
                  <a:schemeClr val="tx1">
                    <a:lumMod val="75000"/>
                    <a:lumOff val="25000"/>
                  </a:schemeClr>
                </a:solidFill>
              </a:rPr>
              <a:t>Easy acceptance and pickup coordination</a:t>
            </a:r>
          </a:p>
          <a:p>
            <a:endParaRPr lang="en-US" altLang="en-US" sz="1800" dirty="0">
              <a:solidFill>
                <a:schemeClr val="tx1">
                  <a:lumMod val="75000"/>
                  <a:lumOff val="25000"/>
                </a:schemeClr>
              </a:solidFill>
            </a:endParaRPr>
          </a:p>
          <a:p>
            <a:r>
              <a:rPr lang="en-US" altLang="en-US" sz="1800" dirty="0">
                <a:solidFill>
                  <a:schemeClr val="tx1">
                    <a:lumMod val="75000"/>
                    <a:lumOff val="25000"/>
                  </a:schemeClr>
                </a:solidFill>
                <a:sym typeface="Wingdings" panose="05000000000000000000" pitchFamily="2" charset="2"/>
              </a:rPr>
              <a:t> </a:t>
            </a:r>
            <a:r>
              <a:rPr lang="en-US" altLang="en-US" sz="1800" dirty="0">
                <a:solidFill>
                  <a:schemeClr val="tx1">
                    <a:lumMod val="75000"/>
                    <a:lumOff val="25000"/>
                  </a:schemeClr>
                </a:solidFill>
              </a:rPr>
              <a:t>Status tracking from posting to collection</a:t>
            </a:r>
          </a:p>
          <a:p>
            <a:pPr marL="0" indent="0">
              <a:buNone/>
            </a:pPr>
            <a:endParaRPr lang="en-US" altLang="en-US" sz="1800" dirty="0">
              <a:solidFill>
                <a:schemeClr val="tx1">
                  <a:lumMod val="75000"/>
                  <a:lumOff val="25000"/>
                </a:schemeClr>
              </a:solidFill>
            </a:endParaRPr>
          </a:p>
          <a:p>
            <a:r>
              <a:rPr lang="en-US" altLang="en-US" sz="1800" dirty="0">
                <a:solidFill>
                  <a:schemeClr val="tx1">
                    <a:lumMod val="75000"/>
                    <a:lumOff val="25000"/>
                  </a:schemeClr>
                </a:solidFill>
                <a:sym typeface="Wingdings" panose="05000000000000000000" pitchFamily="2" charset="2"/>
              </a:rPr>
              <a:t> </a:t>
            </a:r>
            <a:r>
              <a:rPr lang="en-US" altLang="en-US" sz="1800" dirty="0">
                <a:solidFill>
                  <a:schemeClr val="tx1">
                    <a:lumMod val="75000"/>
                    <a:lumOff val="25000"/>
                  </a:schemeClr>
                </a:solidFill>
              </a:rPr>
              <a:t>Transparency and accountability in food redistribution</a:t>
            </a:r>
          </a:p>
          <a:p>
            <a:pPr marL="0" marR="0" lvl="0" indent="0" algn="l" rtl="0">
              <a:lnSpc>
                <a:spcPct val="100000"/>
              </a:lnSpc>
              <a:spcBef>
                <a:spcPts val="0"/>
              </a:spcBef>
              <a:spcAft>
                <a:spcPts val="0"/>
              </a:spcAft>
              <a:buClr>
                <a:srgbClr val="000000"/>
              </a:buClr>
              <a:buSzPts val="1800"/>
              <a:buFont typeface="Arial"/>
              <a:buNone/>
            </a:pPr>
            <a:endParaRPr lang="en-US" sz="1800" b="1" i="0" u="none" strike="noStrike" cap="none" dirty="0">
              <a:solidFill>
                <a:schemeClr val="tx1">
                  <a:lumMod val="75000"/>
                  <a:lumOff val="25000"/>
                </a:schemeClr>
              </a:solidFill>
              <a:latin typeface="Google Sans"/>
              <a:ea typeface="Google Sans"/>
              <a:cs typeface="Google Sans"/>
              <a:sym typeface="Google Sans"/>
            </a:endParaRPr>
          </a:p>
        </p:txBody>
      </p:sp>
      <p:pic>
        <p:nvPicPr>
          <p:cNvPr id="134" name="Google Shape;134;p31"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38"/>
        <p:cNvGrpSpPr/>
        <p:nvPr/>
      </p:nvGrpSpPr>
      <p:grpSpPr>
        <a:xfrm>
          <a:off x="0" y="0"/>
          <a:ext cx="0" cy="0"/>
          <a:chOff x="0" y="0"/>
          <a:chExt cx="0" cy="0"/>
        </a:xfrm>
      </p:grpSpPr>
      <p:sp>
        <p:nvSpPr>
          <p:cNvPr id="139" name="Google Shape;139;p32"/>
          <p:cNvSpPr txBox="1"/>
          <p:nvPr/>
        </p:nvSpPr>
        <p:spPr>
          <a:xfrm>
            <a:off x="179850" y="641448"/>
            <a:ext cx="8784300" cy="112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dirty="0">
                <a:solidFill>
                  <a:srgbClr val="434343"/>
                </a:solidFill>
                <a:latin typeface="Google Sans"/>
                <a:ea typeface="Google Sans"/>
                <a:cs typeface="Google Sans"/>
                <a:sym typeface="Google Sans"/>
              </a:rPr>
              <a:t>Google </a:t>
            </a:r>
            <a:r>
              <a:rPr lang="en-GB" sz="1800" b="1" i="0" u="none" strike="noStrike" cap="none" dirty="0">
                <a:solidFill>
                  <a:srgbClr val="434343"/>
                </a:solidFill>
                <a:latin typeface="Google Sans"/>
                <a:ea typeface="Google Sans"/>
                <a:cs typeface="Google Sans"/>
                <a:sym typeface="Google Sans"/>
              </a:rPr>
              <a:t>Technologies used in the solution</a:t>
            </a:r>
          </a:p>
          <a:p>
            <a:pPr marL="0" marR="0" lvl="0" indent="0" algn="l" rtl="0">
              <a:lnSpc>
                <a:spcPct val="100000"/>
              </a:lnSpc>
              <a:spcBef>
                <a:spcPts val="0"/>
              </a:spcBef>
              <a:spcAft>
                <a:spcPts val="0"/>
              </a:spcAft>
              <a:buClr>
                <a:srgbClr val="000000"/>
              </a:buClr>
              <a:buSzPts val="1800"/>
              <a:buFont typeface="Arial"/>
              <a:buNone/>
            </a:pPr>
            <a:endParaRPr lang="en-GB" sz="1800" b="1" dirty="0">
              <a:solidFill>
                <a:srgbClr val="434343"/>
              </a:solidFill>
              <a:latin typeface="Google Sans"/>
              <a:ea typeface="Google Sans"/>
              <a:cs typeface="Google Sans"/>
              <a:sym typeface="Google Sans"/>
            </a:endParaRPr>
          </a:p>
          <a:p>
            <a:endParaRPr lang="en-US" altLang="en-US" sz="1800" dirty="0">
              <a:solidFill>
                <a:schemeClr val="tx1">
                  <a:lumMod val="75000"/>
                  <a:lumOff val="25000"/>
                </a:schemeClr>
              </a:solidFill>
              <a:latin typeface="Google Sans" panose="020B0604020202020204" charset="0"/>
              <a:ea typeface="Google Sans" panose="020B0604020202020204" charset="0"/>
              <a:cs typeface="Google Sans" panose="020B0604020202020204" charset="0"/>
            </a:endParaRPr>
          </a:p>
          <a:p>
            <a:r>
              <a:rPr lang="en-US" altLang="en-US" sz="2000"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rPr>
              <a:t>The **Browser Geolocation API** can be used to detect donor locations, and **Google Maps Platform** can enhance location-based matching. These technologies ensure our platform is scalable, reliable, and capable of real-time operations, making food redistribution fast and efficient.</a:t>
            </a:r>
          </a:p>
          <a:p>
            <a:endParaRPr lang="en-US" altLang="en-US" sz="2000" dirty="0">
              <a:solidFill>
                <a:schemeClr val="tx1">
                  <a:lumMod val="75000"/>
                  <a:lumOff val="25000"/>
                </a:schemeClr>
              </a:solidFill>
              <a:latin typeface="Google Sans Medium" panose="020B0604020202020204" charset="0"/>
              <a:ea typeface="Google Sans Medium" panose="020B0604020202020204" charset="0"/>
              <a:cs typeface="Google Sans Medium" panose="020B0604020202020204" charset="0"/>
            </a:endParaRPr>
          </a:p>
          <a:p>
            <a:pPr marL="0" marR="0" lvl="0" indent="0" algn="l" rtl="0">
              <a:lnSpc>
                <a:spcPct val="100000"/>
              </a:lnSpc>
              <a:spcBef>
                <a:spcPts val="0"/>
              </a:spcBef>
              <a:spcAft>
                <a:spcPts val="0"/>
              </a:spcAft>
              <a:buClr>
                <a:srgbClr val="000000"/>
              </a:buClr>
              <a:buSzPts val="1800"/>
              <a:buFont typeface="Arial"/>
              <a:buNone/>
            </a:pPr>
            <a:endParaRPr sz="1200" b="1" i="0" u="none" strike="noStrike" cap="none" dirty="0">
              <a:solidFill>
                <a:srgbClr val="434343"/>
              </a:solidFill>
              <a:latin typeface="Google Sans"/>
              <a:ea typeface="Google Sans"/>
              <a:cs typeface="Google Sans"/>
              <a:sym typeface="Google Sans"/>
            </a:endParaRPr>
          </a:p>
        </p:txBody>
      </p:sp>
      <p:pic>
        <p:nvPicPr>
          <p:cNvPr id="140" name="Google Shape;140;p32"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44"/>
        <p:cNvGrpSpPr/>
        <p:nvPr/>
      </p:nvGrpSpPr>
      <p:grpSpPr>
        <a:xfrm>
          <a:off x="0" y="0"/>
          <a:ext cx="0" cy="0"/>
          <a:chOff x="0" y="0"/>
          <a:chExt cx="0" cy="0"/>
        </a:xfrm>
      </p:grpSpPr>
      <p:sp>
        <p:nvSpPr>
          <p:cNvPr id="145" name="Google Shape;145;p33"/>
          <p:cNvSpPr txBox="1"/>
          <p:nvPr/>
        </p:nvSpPr>
        <p:spPr>
          <a:xfrm>
            <a:off x="159800" y="638768"/>
            <a:ext cx="8772000" cy="513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rgbClr val="434343"/>
                </a:solidFill>
                <a:latin typeface="Google Sans"/>
                <a:ea typeface="Google Sans"/>
                <a:cs typeface="Google Sans"/>
                <a:sym typeface="Google Sans"/>
              </a:rPr>
              <a:t>Process flow diagram or Use-case diagram</a:t>
            </a:r>
            <a:endParaRPr sz="1800" b="1" i="0" u="none" strike="noStrike" cap="none" dirty="0">
              <a:solidFill>
                <a:srgbClr val="434343"/>
              </a:solidFill>
              <a:latin typeface="Google Sans"/>
              <a:ea typeface="Google Sans"/>
              <a:cs typeface="Google Sans"/>
              <a:sym typeface="Google Sans"/>
            </a:endParaRPr>
          </a:p>
        </p:txBody>
      </p:sp>
      <p:pic>
        <p:nvPicPr>
          <p:cNvPr id="146" name="Google Shape;146;p33"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2" name="Content Placeholder 3" descr="ChatGPT Image Jan 8, 2026, 02_07_01 PM">
            <a:extLst>
              <a:ext uri="{FF2B5EF4-FFF2-40B4-BE49-F238E27FC236}">
                <a16:creationId xmlns:a16="http://schemas.microsoft.com/office/drawing/2014/main" id="{304A496D-D9F6-28BE-39E1-5F7FD2960A4B}"/>
              </a:ext>
            </a:extLst>
          </p:cNvPr>
          <p:cNvPicPr>
            <a:picLocks noChangeAspect="1"/>
          </p:cNvPicPr>
          <p:nvPr/>
        </p:nvPicPr>
        <p:blipFill>
          <a:blip r:embed="rId4"/>
          <a:stretch>
            <a:fillRect/>
          </a:stretch>
        </p:blipFill>
        <p:spPr>
          <a:xfrm>
            <a:off x="1526583" y="1151768"/>
            <a:ext cx="5987598" cy="3991732"/>
          </a:xfrm>
          <a:prstGeom prst="rect">
            <a:avLst/>
          </a:prstGeom>
          <a:noFill/>
          <a:ln>
            <a:noFill/>
          </a:ln>
        </p:spPr>
      </p:pic>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50"/>
        <p:cNvGrpSpPr/>
        <p:nvPr/>
      </p:nvGrpSpPr>
      <p:grpSpPr>
        <a:xfrm>
          <a:off x="0" y="0"/>
          <a:ext cx="0" cy="0"/>
          <a:chOff x="0" y="0"/>
          <a:chExt cx="0" cy="0"/>
        </a:xfrm>
      </p:grpSpPr>
      <p:sp>
        <p:nvSpPr>
          <p:cNvPr id="151" name="Google Shape;151;p34"/>
          <p:cNvSpPr txBox="1"/>
          <p:nvPr/>
        </p:nvSpPr>
        <p:spPr>
          <a:xfrm>
            <a:off x="159800" y="561935"/>
            <a:ext cx="8723100" cy="598800"/>
          </a:xfrm>
          <a:prstGeom prst="rect">
            <a:avLst/>
          </a:prstGeom>
          <a:noFill/>
          <a:ln>
            <a:noFill/>
          </a:ln>
        </p:spPr>
        <p:txBody>
          <a:bodyPr spcFirstLastPara="1" wrap="square" lIns="91425" tIns="91425" rIns="91425" bIns="91425" anchor="t" anchorCtr="0">
            <a:noAutofit/>
          </a:bodyPr>
          <a:lstStyle/>
          <a:p>
            <a:pPr lvl="0">
              <a:buSzPts val="1800"/>
            </a:pPr>
            <a:r>
              <a:rPr lang="en-US" sz="1800" b="1">
                <a:solidFill>
                  <a:srgbClr val="434343"/>
                </a:solidFill>
                <a:latin typeface="Google Sans"/>
                <a:ea typeface="Google Sans"/>
                <a:cs typeface="Google Sans"/>
                <a:sym typeface="Google Sans"/>
              </a:rPr>
              <a:t>Architecture diagram of the proposed solution</a:t>
            </a:r>
            <a:endParaRPr lang="en-US" sz="1800" b="1" dirty="0">
              <a:solidFill>
                <a:srgbClr val="434343"/>
              </a:solidFill>
              <a:latin typeface="Google Sans"/>
              <a:ea typeface="Google Sans"/>
              <a:cs typeface="Google Sans"/>
              <a:sym typeface="Google Sans"/>
            </a:endParaRPr>
          </a:p>
        </p:txBody>
      </p:sp>
      <p:pic>
        <p:nvPicPr>
          <p:cNvPr id="152" name="Google Shape;152;p34"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5" name="Picture 4">
            <a:extLst>
              <a:ext uri="{FF2B5EF4-FFF2-40B4-BE49-F238E27FC236}">
                <a16:creationId xmlns:a16="http://schemas.microsoft.com/office/drawing/2014/main" id="{1F4E7081-FE1C-9952-ADBB-0EC7C9762024}"/>
              </a:ext>
            </a:extLst>
          </p:cNvPr>
          <p:cNvPicPr>
            <a:picLocks noChangeAspect="1"/>
          </p:cNvPicPr>
          <p:nvPr/>
        </p:nvPicPr>
        <p:blipFill>
          <a:blip r:embed="rId4"/>
          <a:stretch>
            <a:fillRect/>
          </a:stretch>
        </p:blipFill>
        <p:spPr>
          <a:xfrm>
            <a:off x="3060915" y="1014351"/>
            <a:ext cx="2636649" cy="3954974"/>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Shape 162"/>
        <p:cNvGrpSpPr/>
        <p:nvPr/>
      </p:nvGrpSpPr>
      <p:grpSpPr>
        <a:xfrm>
          <a:off x="0" y="0"/>
          <a:ext cx="0" cy="0"/>
          <a:chOff x="0" y="0"/>
          <a:chExt cx="0" cy="0"/>
        </a:xfrm>
      </p:grpSpPr>
      <p:sp>
        <p:nvSpPr>
          <p:cNvPr id="163" name="Google Shape;163;p36"/>
          <p:cNvSpPr txBox="1"/>
          <p:nvPr/>
        </p:nvSpPr>
        <p:spPr>
          <a:xfrm>
            <a:off x="210450" y="603555"/>
            <a:ext cx="8723100" cy="59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GB" sz="1800" b="1" i="0" u="none" strike="noStrike" cap="none" dirty="0">
                <a:solidFill>
                  <a:schemeClr val="tx1">
                    <a:lumMod val="75000"/>
                    <a:lumOff val="25000"/>
                  </a:schemeClr>
                </a:solidFill>
                <a:latin typeface="Google Sans"/>
                <a:ea typeface="Google Sans"/>
                <a:cs typeface="Google Sans"/>
                <a:sym typeface="Google Sans"/>
              </a:rPr>
              <a:t>Snapshots of the MVP</a:t>
            </a:r>
            <a:endParaRPr sz="1800" b="1" i="0" u="none" strike="noStrike" cap="none" dirty="0">
              <a:solidFill>
                <a:schemeClr val="tx1">
                  <a:lumMod val="75000"/>
                  <a:lumOff val="25000"/>
                </a:schemeClr>
              </a:solidFill>
              <a:latin typeface="Google Sans"/>
              <a:ea typeface="Google Sans"/>
              <a:cs typeface="Google Sans"/>
              <a:sym typeface="Google Sans"/>
            </a:endParaRPr>
          </a:p>
        </p:txBody>
      </p:sp>
      <p:pic>
        <p:nvPicPr>
          <p:cNvPr id="164" name="Google Shape;164;p36" title="Group 2200185.png"/>
          <p:cNvPicPr preferRelativeResize="0"/>
          <p:nvPr/>
        </p:nvPicPr>
        <p:blipFill>
          <a:blip r:embed="rId3">
            <a:alphaModFix/>
          </a:blip>
          <a:stretch>
            <a:fillRect/>
          </a:stretch>
        </p:blipFill>
        <p:spPr>
          <a:xfrm>
            <a:off x="159800" y="174175"/>
            <a:ext cx="1826526" cy="327425"/>
          </a:xfrm>
          <a:prstGeom prst="rect">
            <a:avLst/>
          </a:prstGeom>
          <a:noFill/>
          <a:ln>
            <a:noFill/>
          </a:ln>
        </p:spPr>
      </p:pic>
      <p:pic>
        <p:nvPicPr>
          <p:cNvPr id="5" name="Picture 4">
            <a:extLst>
              <a:ext uri="{FF2B5EF4-FFF2-40B4-BE49-F238E27FC236}">
                <a16:creationId xmlns:a16="http://schemas.microsoft.com/office/drawing/2014/main" id="{AB033C71-BF9F-918C-9C62-49E088723B99}"/>
              </a:ext>
            </a:extLst>
          </p:cNvPr>
          <p:cNvPicPr>
            <a:picLocks noChangeAspect="1"/>
          </p:cNvPicPr>
          <p:nvPr/>
        </p:nvPicPr>
        <p:blipFill>
          <a:blip r:embed="rId4"/>
          <a:stretch>
            <a:fillRect/>
          </a:stretch>
        </p:blipFill>
        <p:spPr>
          <a:xfrm>
            <a:off x="210450" y="1101251"/>
            <a:ext cx="4263329" cy="1913169"/>
          </a:xfrm>
          <a:prstGeom prst="rect">
            <a:avLst/>
          </a:prstGeom>
        </p:spPr>
      </p:pic>
      <p:pic>
        <p:nvPicPr>
          <p:cNvPr id="7" name="Picture 6">
            <a:extLst>
              <a:ext uri="{FF2B5EF4-FFF2-40B4-BE49-F238E27FC236}">
                <a16:creationId xmlns:a16="http://schemas.microsoft.com/office/drawing/2014/main" id="{A08CA040-3DAE-21B5-907F-39944DA205C0}"/>
              </a:ext>
            </a:extLst>
          </p:cNvPr>
          <p:cNvPicPr>
            <a:picLocks noChangeAspect="1"/>
          </p:cNvPicPr>
          <p:nvPr/>
        </p:nvPicPr>
        <p:blipFill>
          <a:blip r:embed="rId5"/>
          <a:stretch>
            <a:fillRect/>
          </a:stretch>
        </p:blipFill>
        <p:spPr>
          <a:xfrm>
            <a:off x="4881966" y="1101252"/>
            <a:ext cx="4051584" cy="1939696"/>
          </a:xfrm>
          <a:prstGeom prst="rect">
            <a:avLst/>
          </a:prstGeom>
        </p:spPr>
      </p:pic>
      <p:pic>
        <p:nvPicPr>
          <p:cNvPr id="9" name="Picture 8">
            <a:extLst>
              <a:ext uri="{FF2B5EF4-FFF2-40B4-BE49-F238E27FC236}">
                <a16:creationId xmlns:a16="http://schemas.microsoft.com/office/drawing/2014/main" id="{9A9F8F72-80AF-83CB-FABB-23E318F8982C}"/>
              </a:ext>
            </a:extLst>
          </p:cNvPr>
          <p:cNvPicPr>
            <a:picLocks noChangeAspect="1"/>
          </p:cNvPicPr>
          <p:nvPr/>
        </p:nvPicPr>
        <p:blipFill>
          <a:blip r:embed="rId6"/>
          <a:stretch>
            <a:fillRect/>
          </a:stretch>
        </p:blipFill>
        <p:spPr>
          <a:xfrm>
            <a:off x="2546208" y="3104053"/>
            <a:ext cx="4051584" cy="1876390"/>
          </a:xfrm>
          <a:prstGeom prst="rect">
            <a:avLst/>
          </a:prstGeom>
        </p:spPr>
      </p:pic>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40"/>
          <p:cNvSpPr txBox="1">
            <a:spLocks noGrp="1"/>
          </p:cNvSpPr>
          <p:nvPr>
            <p:ph type="ctrTitle"/>
          </p:nvPr>
        </p:nvSpPr>
        <p:spPr>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endParaRPr/>
          </a:p>
        </p:txBody>
      </p:sp>
      <p:sp>
        <p:nvSpPr>
          <p:cNvPr id="187" name="Google Shape;187;p40"/>
          <p:cNvSpPr txBox="1">
            <a:spLocks noGrp="1"/>
          </p:cNvSpPr>
          <p:nvPr>
            <p:ph type="subTitle" idx="1"/>
          </p:nvPr>
        </p:nvSpPr>
        <p:spPr>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endParaRPr/>
          </a:p>
        </p:txBody>
      </p:sp>
      <p:pic>
        <p:nvPicPr>
          <p:cNvPr id="188" name="Google Shape;188;p40" title="tq slide techsprint.png"/>
          <p:cNvPicPr preferRelativeResize="0"/>
          <p:nvPr/>
        </p:nvPicPr>
        <p:blipFill rotWithShape="1">
          <a:blip r:embed="rId3">
            <a:alphaModFix/>
          </a:blip>
          <a:srcRect/>
          <a:stretch/>
        </p:blipFill>
        <p:spPr>
          <a:xfrm>
            <a:off x="0" y="0"/>
            <a:ext cx="9144000" cy="5143500"/>
          </a:xfrm>
          <a:prstGeom prst="rect">
            <a:avLst/>
          </a:prstGeom>
          <a:noFill/>
          <a:ln>
            <a:noFill/>
          </a:ln>
        </p:spPr>
      </p:pic>
      <p:sp>
        <p:nvSpPr>
          <p:cNvPr id="189" name="Google Shape;189;p40"/>
          <p:cNvSpPr txBox="1"/>
          <p:nvPr/>
        </p:nvSpPr>
        <p:spPr>
          <a:xfrm>
            <a:off x="343275" y="3962950"/>
            <a:ext cx="3712800" cy="939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4900" b="1">
                <a:solidFill>
                  <a:schemeClr val="dk1"/>
                </a:solidFill>
                <a:latin typeface="Google Sans"/>
                <a:ea typeface="Google Sans"/>
                <a:cs typeface="Google Sans"/>
                <a:sym typeface="Google Sans"/>
              </a:rPr>
              <a:t>Thank you!</a:t>
            </a:r>
            <a:endParaRPr sz="4500" b="1"/>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279</TotalTime>
  <Words>319</Words>
  <Application>Microsoft Office PowerPoint</Application>
  <PresentationFormat>On-screen Show (16:9)</PresentationFormat>
  <Paragraphs>33</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Google Sans</vt:lpstr>
      <vt:lpstr>Google Sans Medium</vt:lpstr>
      <vt:lpstr>Arial</vt:lpstr>
      <vt:lpstr>Wingdings</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manideep nagula</dc:creator>
  <cp:lastModifiedBy>manideep nagula</cp:lastModifiedBy>
  <cp:revision>4</cp:revision>
  <dcterms:modified xsi:type="dcterms:W3CDTF">2026-01-10T08:14:43Z</dcterms:modified>
</cp:coreProperties>
</file>